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Default Extension="xlsx" ContentType="application/vnd.openxmlformats-officedocument.spreadsheetml.sheet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728" r:id="rId2"/>
    <p:sldMasterId id="2147483714" r:id="rId3"/>
    <p:sldMasterId id="2147483700" r:id="rId4"/>
    <p:sldMasterId id="2147483672" r:id="rId5"/>
    <p:sldMasterId id="2147483660" r:id="rId6"/>
  </p:sldMasterIdLst>
  <p:notesMasterIdLst>
    <p:notesMasterId r:id="rId8"/>
  </p:notesMasterIdLst>
  <p:sldIdLst>
    <p:sldId id="259" r:id="rId7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-Arbeitsblat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9123321452444207E-2"/>
          <c:y val="5.9873797426165444E-4"/>
          <c:w val="0.86044912147237873"/>
          <c:h val="0.83531348134314187"/>
        </c:manualLayout>
      </c:layout>
      <c:barChart>
        <c:barDir val="bar"/>
        <c:grouping val="clustered"/>
        <c:ser>
          <c:idx val="0"/>
          <c:order val="0"/>
          <c:tx>
            <c:strRef>
              <c:f>Tabelle1!$B$1</c:f>
              <c:strCache>
                <c:ptCount val="1"/>
                <c:pt idx="0">
                  <c:v>Ertrag relativ 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sz="1200" b="0">
                    <a:solidFill>
                      <a:schemeClr val="tx1"/>
                    </a:solidFill>
                  </a:defRPr>
                </a:pPr>
                <a:endParaRPr lang="de-DE"/>
              </a:p>
            </c:txPr>
            <c:dLblPos val="inEnd"/>
            <c:showVal val="1"/>
          </c:dLbls>
          <c:cat>
            <c:numRef>
              <c:f>Tabelle1!$A$2:$A$3</c:f>
              <c:numCache>
                <c:formatCode>General</c:formatCode>
                <c:ptCount val="2"/>
              </c:numCache>
            </c:num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103</c:v>
                </c:pt>
                <c:pt idx="1">
                  <c:v>100</c:v>
                </c:pt>
              </c:numCache>
            </c:numRef>
          </c:val>
        </c:ser>
        <c:axId val="110861696"/>
        <c:axId val="53883264"/>
      </c:barChart>
      <c:catAx>
        <c:axId val="110861696"/>
        <c:scaling>
          <c:orientation val="minMax"/>
        </c:scaling>
        <c:axPos val="l"/>
        <c:numFmt formatCode="General" sourceLinked="1"/>
        <c:tickLblPos val="nextTo"/>
        <c:crossAx val="53883264"/>
        <c:crosses val="autoZero"/>
        <c:auto val="1"/>
        <c:lblAlgn val="ctr"/>
        <c:lblOffset val="100"/>
      </c:catAx>
      <c:valAx>
        <c:axId val="53883264"/>
        <c:scaling>
          <c:orientation val="minMax"/>
          <c:max val="110"/>
          <c:min val="90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de-DE"/>
          </a:p>
        </c:txPr>
        <c:crossAx val="11086169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6.8759984208283331E-2"/>
          <c:y val="0.90349362891302676"/>
          <c:w val="0.89385626400403673"/>
          <c:h val="7.8560181347371694E-2"/>
        </c:manualLayout>
      </c:layout>
      <c:txPr>
        <a:bodyPr/>
        <a:lstStyle/>
        <a:p>
          <a:pPr>
            <a:defRPr sz="1200">
              <a:solidFill>
                <a:schemeClr val="tx1"/>
              </a:solidFill>
            </a:defRPr>
          </a:pPr>
          <a:endParaRPr lang="de-DE"/>
        </a:p>
      </c:txPr>
    </c:legend>
    <c:plotVisOnly val="1"/>
  </c:chart>
  <c:txPr>
    <a:bodyPr/>
    <a:lstStyle/>
    <a:p>
      <a:pPr>
        <a:defRPr sz="1800"/>
      </a:pPr>
      <a:endParaRPr lang="de-DE"/>
    </a:p>
  </c:tx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294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>
              <a:defRPr sz="1200"/>
            </a:lvl1pPr>
          </a:lstStyle>
          <a:p>
            <a:fld id="{48D64744-559C-4AEB-A198-38FC8643E570}" type="datetimeFigureOut">
              <a:rPr lang="de-DE" smtClean="0"/>
              <a:pPr/>
              <a:t>14.09.2017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21" tIns="44111" rIns="88221" bIns="44111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88221" tIns="44111" rIns="88221" bIns="44111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>
              <a:defRPr sz="1200"/>
            </a:lvl1pPr>
          </a:lstStyle>
          <a:p>
            <a:fld id="{D1A6E3AF-2E1D-44C7-93E0-9B24BF81B02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 Verbindung 6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 userDrawn="1"/>
        </p:nvSpPr>
        <p:spPr>
          <a:xfrm>
            <a:off x="0" y="6597352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0" dirty="0" smtClean="0"/>
              <a:t>Landesbetrieb Landwirtschaft Hessen, Regierungspräsidium </a:t>
            </a:r>
            <a:r>
              <a:rPr lang="de-DE" sz="1200" b="0" dirty="0" err="1" smtClean="0"/>
              <a:t>Giessen</a:t>
            </a:r>
            <a:r>
              <a:rPr lang="de-DE" sz="1200" b="0" dirty="0" smtClean="0"/>
              <a:t> - Pflanzenschutzdienst Hessen</a:t>
            </a:r>
            <a:endParaRPr lang="de-DE" sz="1200" b="0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980728"/>
            <a:ext cx="918051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" y="5492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11255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1700214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2276475"/>
            <a:ext cx="250581" cy="287338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" y="2852739"/>
            <a:ext cx="250581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028" y="769938"/>
            <a:ext cx="7771946" cy="53294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027" y="1556884"/>
            <a:ext cx="3831544" cy="47522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26429" y="1556885"/>
            <a:ext cx="3831545" cy="232115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26429" y="3986893"/>
            <a:ext cx="3831545" cy="23222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ghh</a:t>
            </a:r>
            <a:endParaRPr lang="de-DE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7D682C-EEF6-4DE1-B993-DA756C8351F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Picture 2" descr="AEHREN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"/>
            <a:ext cx="496202" cy="98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4"/>
          <p:cNvSpPr>
            <a:spLocks noChangeArrowheads="1"/>
          </p:cNvSpPr>
          <p:nvPr userDrawn="1"/>
        </p:nvSpPr>
        <p:spPr bwMode="auto">
          <a:xfrm>
            <a:off x="0" y="980728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0" y="1989535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0" y="1485479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2997647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4"/>
          <p:cNvSpPr>
            <a:spLocks noChangeArrowheads="1"/>
          </p:cNvSpPr>
          <p:nvPr userDrawn="1"/>
        </p:nvSpPr>
        <p:spPr bwMode="auto">
          <a:xfrm>
            <a:off x="0" y="2493591"/>
            <a:ext cx="250825" cy="287337"/>
          </a:xfrm>
          <a:prstGeom prst="rect">
            <a:avLst/>
          </a:prstGeom>
          <a:solidFill>
            <a:srgbClr val="D324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755576" y="6627168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portal-auth.intern.hessen.de/irj/servlet/prt/portal/prtroot/slimp.CMReader/zentral_15/zentral_Intranet/med/26f/26f5a819-ca75-01e7-6cda-4d28a59560bb,11111111-1111-1111-1111-11111111111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8424" y="44624"/>
            <a:ext cx="720362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ghh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FEBCF-7B98-4ECB-97A4-05CEFE28447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AutoShape 6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80" name="AutoShape 8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82" name="AutoShape 10" descr="data:image/jpeg;base64,/9j/4AAQSkZJRgABAQAAAQABAAD/2wCEAAkGBg0NDhAMDQ0QDA4PDxAQDw0NEA4QDQ8RFRAZFRQSFhUXGyYeGBonGRQXHy8iIykpLSwsFR8xNjAqNSYtLCoBCQoKDgwOGg8PGjUkHyUxKSksKSwsLCwsMDUpLCwqKSosLCwsLCksLCkpLCwsKSkpLCwpLCwsKSwsLCksLCwtKf/AABEIAOEA4QMBIgACEQEDEQH/xAAcAAEAAgIDAQAAAAAAAAAAAAAAAQcGCAMEBQL/xABEEAACAQMABgUHCAgGAwAAAAAAAQIDBBEFBgchMUESE1FhgSIycYKRk6EUFUJUYnKx0hcjQ3OSosHTJERSssLRM1Nj/8QAGgEBAAIDAQAAAAAAAAAAAAAAAAMFAQIEBv/EACQRAQACAgEDBQEBAQAAAAAAAAABAgMRBBIhMRMiQVFhBRUU/9oADAMBAAIRAxEAPwC8QAAAAAAAAAAAAAAAAAAAAAAAAAAAAAAAAAAAAAAAAAAAAAAAAAAAAAA615pO3oLNevSor/61IQ/FgdkGPVtoGiYbne03+7VSp/tizrPadohf5iT9FGv+U39O/wBNeuv2yoGNUto2iJf5yMfv068fi44PTs9ZLCvhUbyhUb4RjVh0v4c5MTS0eYItE/L0gAatgAAAAAAAAAAAAAAAAAAAAAAAAA+ZzUU5SajFJttvCSXFtgfRiOsu0izsnKlS/wAXcLc4U2lTg+yc+Ge5ZfoMS122jVLlytbGbp26zGdeOVOt2qL4xh8X6OOCLcWvF/nzkjqydoV3I5sU9tO8sj0vtA0nd5Tru3pv9nbZprHfLzn7THZPL6Um5SfGUnmT8WRkgusfHx441WFRfPkv5lJGQRkmRJIaIyMmsxE+W0TMeHraI1qv7Jr5PczjFfspvp0f4Jbl4YLB1f2t0auKd/T+Ty4ddTzKi/SvOj8UVODizcPFk+NS7MXLyU/YbL0K8KkVUpyjUhJZjODUoyXamuJ9lD6o663GjKiSbq20n+soN7u+UP8ATL4Pn2q79G6RpXVGFxQmqlOosxkvimuTT3NcsFDn49sM6lcYc1csbh2QAc6cAAAAAAAAAAAAAAAAAAAqrabrk6s5aNtpYpweLmcfpzX7Jdy59r3ct+Za+ax/N9nKcHivVfVUe1Sa3z9Vb/TjtKLb5ve+bfFss/5/G9S3XbxCv5vI9OvTXzJkEDJ6JRgyRkg12zpOSADE2iGYrMgyQyDG2dJyRkEZMbZ0kzDZ1rg7Cv1FaX+FrySlnhSnwVT0cE+7D5GHZIyQZscZazWU2HJOO3VDZ4GGbL9ZHeWfyepLNa1xDL4ypPzJeGHH1V2mZnmb0mlprL0FbRaNwAA0bAAAAAAAAAAAAAAAfFWooRlOW5RTk/QllgUxtP0y7nSEqKeadrHqorl035VR+3EfUMQycl1cyrVJ1pPMqk5VJPvlJyf4nEer41PTxRV5vkX68kynJBGRkn2h0nJ7OrWql1pOo4UIqMI/+SvPPVw7u+XcvhxPN0bYzua9K3p+fVqRhHPBOTxl9y4+BsNobRNGyoQtqEejCCxn6Unzk+1t7yt5vKnF7a+VhxONGT3W8Ma0Vsq0dQS65Tu585VJOMM90ItfFs9qOp2i0sfN9t40abftaPYBR2yXtO5lbxSsdohjV9s50TWTXyVUW/pUJSpteCfR9qK81v2a1rGMri3m7m3jvllYrUl2yS3Sj3rGOzmXQfM4qSaaTTTTT3prmiTFyMmOdxLTJgpeNTDWNg9DWKxjbXlxbx82nWqQj91SfR+GDzcno6X6qxZRXp02mEjJGSDO2NMr2a6VdtpKis4hXzQmu3p+b/Oo+0vY1m0fcOnWp1FucKkJr1ZKX9DZko+fXWSJ+1vw7bpoABXu0AAAAAAAAAAAAADo6cUnaXKim5O3rdFJNtvq3hJHeBmOw1xWhLz6pce4rflHzHefVLj3Fb8pscCyj+jeI1pwTwaTO9tcfmO8+qXHuK35SPmO8+qXHua35TY8D/SyfR/wU+1LbOdDXEdKUJ1berCMFVl0qlKpGKfVSS3tY5l0gHFmzTlt1S6sWOMdemAAEKUIk0llvCXFvgiSttpuvMYRno21nmcsxuKkX5i50k+18+xbuL3SY8c5LdMNL3ikblXOsl/G5vbivHfGpWqSi/suT6PwweaQ2MnpKR01iqitPVaZARkgztrpz2tNzqRguMpKK9LeF+Js6a+ag6MdzpK2hjMY1FVn2dGn5b+KS8TYMpufbd4ha8OuqTIACvdoAAAAAAAAAAAAAAAAAAAAAAAAD5qVIxTlJqMYpuUpNJJJZbbfBFQ6+bSpXHStLGThb74zrLKnW7UucYfF9y4y4sVsk6qjyZIpG5exr5tLjSUrPR8+lU3xqXMXuh2xpvnL7XLlv4VNObby3ls+W8kF5hw1xRqFRly2yT3SQRkZJtotJyQRkyPUjVSppO5UMONGGJVqi+jDPBP/AFPgvF8iO94pG5SUpNp1DP8AZDq66NCd/UWJVvIpZ/8AWn5UvGS9kF2liHHQoRpwjThFQhCKjGK4RilhJeByHn8l5vabSuaVitYiAAGjcAAAAAAAAAAAAAAAAAAAAAADw9dNPfN9jVrp4qNdXR/eS4PwWZeqZiJmdQxM6jbANqWurqTlo23lilB4ryX7Sa+h92L49r9G+tmyalRybk222+L3tnxk9BhxxirqFNlyTktuU5GSCMku0ek5IyEs7lvM31M2a177o16+be14qTX6yqvsJ8vtPd2ZIsmStI3ZJTHN51Dw9V9VbnSVZUqMcRWHUqyT6unHtl/RcX8S+tX9AUNH0I21BblvnN46dSeN8pd/4cDn0VomhZ0o29vTVKnHkuLfOUnxb72dsps+ecs/i0xYYxx+gAOdMAAAAAAAAAAAAAAAAAAAAAAAAFQ7ZtLuVxRs4vyaVPpyX25vd7Ix/nLeNe9oV31ulLqWeFVwXqJQ/wCJ18Ou8m/pzcm2qMcGSMkZLnar0nIW/cRk7mh7GVxcUqEeNSpCC7nKSjn458DWbajbaI3OlkbN9nkJwhpC9gpxl5VChJeTJZ3VJrmuxc+L5FqpHHb0I04RpwXRhCMYxS5RSwl7EchQ5Mk5LblcUpFI1AACNuAAAAAAAAAAAAAAAAAAAAAAAAAAAUhp7Z5pavd3FaFpKUJ16soy6y38qMqjae+eeDLvOK6uqdGnKtVmqdOCcpTk8RilzJcWW2OfajyY4vHdQv6MdMfU5e8tv7g/Rhpj6nL3lt/cMs1g2u1HJ09H04wgt3X1l0py74w4RXpz6EY09o2l89L5bL0dXQ6Ps6BaUjk2jeocFp49Z1twfow0x9Tl7y2/uHuak7P9I22kLevcW0oUoTcpTc6DSxCXR3Rm352DtaB2v14SUL+nGtB8atJKFWPe4+bLwwWjY39K5pRr0JqrSmsxnHg/+n3Pgc2bLmp7bwnxUxW91ZdgAFe7AAAAAAAAAAAAAAAAAAAAAAAAAAAAAAKj2rayyq3HzfTlilQ6MqqX06rWUn3RTXi32Itw1y0/XdS8uZy4yuKzfvGd/AxxfJufhx8y81x9vl0Gz4bDZ8tl9MqaIGzOdletEre6VlOX6m5fRSfCFXHkyXpx0X6vYYG2c2jq8oVqc4vEozjJPscZJr4o5M9YvSYl1YbTS0TDZ4AHnV2AAAAAAAAAAAAAAAAAAAAAAAAAAAAABr/r1oyVrpG4g1iM6kqsHycKj6Sx4tr1TYAxTX7UxaToqdLEbqkn1be5VI8XTb5dqfJ+lnVxc3pX3Phz8jF6lNQols+GzsX9hWt6kqVanKnODxKE01JeH9TqNl51xMbhUdEx2kbPX1Q0VK8vqFBLKlUj0u6CfSm/4UzzbWyq15xp0oSnObxGMU3KT7ElxLv2dajfNtN166TuqscNLDVKHHoZ5ybw2+5JcMvj5GaKV/XXgxTaWZgApVoAAAAAAAAAAAAAAAAAAAAAAAAAAAAAAAA6GldBWl5FRureFbHByXlx9ElvXgzH3sr0R0ul1NT7vXVcfjky8G8XtXxLWaxPmHnaJ1dsrJYtbeFFvc5pZqNdjm8yftPRANZmZ8sxGgAGGQAAAAAAAAAAAAAAAA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251516" y="1484784"/>
          <a:ext cx="4464500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6555"/>
                <a:gridCol w="1447945"/>
              </a:tblGrid>
              <a:tr h="785701">
                <a:tc>
                  <a:txBody>
                    <a:bodyPr/>
                    <a:lstStyle/>
                    <a:p>
                      <a:pPr algn="ctr"/>
                      <a:endParaRPr lang="de-DE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BBCH 65</a:t>
                      </a:r>
                      <a:br>
                        <a:rPr lang="de-DE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13.06.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14499"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smtClean="0"/>
                        <a:t>Kontrolle</a:t>
                      </a:r>
                      <a:endParaRPr lang="de-DE" sz="16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 smtClean="0"/>
                        <a:t>Folicur</a:t>
                      </a:r>
                      <a:r>
                        <a:rPr lang="de-DE" sz="1600" b="1" dirty="0" smtClean="0"/>
                        <a:t> + </a:t>
                      </a:r>
                      <a:r>
                        <a:rPr lang="de-DE" sz="1600" b="1" dirty="0" err="1" smtClean="0"/>
                        <a:t>Ortiva</a:t>
                      </a:r>
                      <a:endParaRPr lang="de-DE" sz="16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/>
                        <a:t>0,5 + 0,5</a:t>
                      </a:r>
                      <a:endParaRPr lang="de-DE" sz="1600" b="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Diagramm 9"/>
          <p:cNvGraphicFramePr/>
          <p:nvPr/>
        </p:nvGraphicFramePr>
        <p:xfrm>
          <a:off x="4572000" y="2132856"/>
          <a:ext cx="3528392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feld 10"/>
          <p:cNvSpPr txBox="1"/>
          <p:nvPr/>
        </p:nvSpPr>
        <p:spPr>
          <a:xfrm rot="10800000" flipV="1">
            <a:off x="467544" y="58959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+mj-lt"/>
              </a:rPr>
              <a:t>Fungizide in Futtererbsen 2017 </a:t>
            </a:r>
            <a:endParaRPr lang="de-DE" sz="2400" dirty="0" smtClean="0">
              <a:latin typeface="+mj-lt"/>
            </a:endParaRPr>
          </a:p>
          <a:p>
            <a:pPr algn="ctr"/>
            <a:r>
              <a:rPr lang="de-DE" sz="2000" i="1" dirty="0" smtClean="0"/>
              <a:t>LLH-Versuchsstandort Bad Hersfeld - Eichhof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788024" y="1250176"/>
            <a:ext cx="2520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Kontrolle: </a:t>
            </a:r>
            <a:r>
              <a:rPr lang="de-DE" sz="1400" dirty="0" smtClean="0"/>
              <a:t>45,10 </a:t>
            </a:r>
            <a:r>
              <a:rPr lang="de-DE" sz="1400" dirty="0" err="1" smtClean="0"/>
              <a:t>dt</a:t>
            </a:r>
            <a:r>
              <a:rPr lang="de-DE" sz="1400" dirty="0" smtClean="0"/>
              <a:t>/ha, rel. </a:t>
            </a:r>
            <a:r>
              <a:rPr lang="de-DE" sz="1400" dirty="0" smtClean="0"/>
              <a:t>100</a:t>
            </a:r>
            <a:br>
              <a:rPr lang="de-DE" sz="1400" dirty="0" smtClean="0"/>
            </a:br>
            <a:r>
              <a:rPr lang="de-DE" sz="1400" dirty="0" smtClean="0"/>
              <a:t>SNK: -</a:t>
            </a: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 smtClean="0"/>
              <a:t/>
            </a:r>
            <a:br>
              <a:rPr lang="de-DE" sz="1400" dirty="0" smtClean="0"/>
            </a:br>
            <a:endParaRPr lang="de-DE" sz="1400" dirty="0"/>
          </a:p>
        </p:txBody>
      </p:sp>
      <p:sp>
        <p:nvSpPr>
          <p:cNvPr id="12" name="Textfeld 11"/>
          <p:cNvSpPr txBox="1"/>
          <p:nvPr/>
        </p:nvSpPr>
        <p:spPr>
          <a:xfrm>
            <a:off x="251520" y="5013176"/>
            <a:ext cx="67328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Vorfrucht Wintergerste, Aussaat </a:t>
            </a:r>
            <a:r>
              <a:rPr lang="de-DE" dirty="0" smtClean="0"/>
              <a:t>31.03.2017</a:t>
            </a:r>
            <a:r>
              <a:rPr lang="de-DE" dirty="0" smtClean="0"/>
              <a:t>, Sorte </a:t>
            </a:r>
            <a:r>
              <a:rPr lang="de-DE" dirty="0" err="1" smtClean="0"/>
              <a:t>Respect</a:t>
            </a:r>
            <a:r>
              <a:rPr lang="de-DE" dirty="0" smtClean="0"/>
              <a:t> 75 </a:t>
            </a:r>
            <a:r>
              <a:rPr lang="de-DE" dirty="0" err="1" smtClean="0"/>
              <a:t>Kö</a:t>
            </a:r>
            <a:r>
              <a:rPr lang="de-DE" dirty="0" smtClean="0"/>
              <a:t>/m², </a:t>
            </a:r>
            <a:br>
              <a:rPr lang="de-DE" dirty="0" smtClean="0"/>
            </a:br>
            <a:r>
              <a:rPr lang="de-DE" dirty="0" err="1" smtClean="0"/>
              <a:t>Nmin</a:t>
            </a:r>
            <a:r>
              <a:rPr lang="de-DE" dirty="0" smtClean="0"/>
              <a:t> 27.03.2017: 20 kg/ha; pH 6,1, P205 18, K20 16, </a:t>
            </a:r>
            <a:r>
              <a:rPr lang="de-DE" dirty="0" err="1" smtClean="0"/>
              <a:t>Mgo</a:t>
            </a:r>
            <a:r>
              <a:rPr lang="de-DE" dirty="0" smtClean="0"/>
              <a:t> 12</a:t>
            </a:r>
            <a:br>
              <a:rPr lang="de-DE" dirty="0" smtClean="0"/>
            </a:br>
            <a:r>
              <a:rPr lang="de-DE" dirty="0" smtClean="0"/>
              <a:t>03.04.2017 </a:t>
            </a:r>
            <a:r>
              <a:rPr lang="de-DE" dirty="0" err="1" smtClean="0"/>
              <a:t>Bandur</a:t>
            </a:r>
            <a:r>
              <a:rPr lang="de-DE" dirty="0" smtClean="0"/>
              <a:t> 4,0</a:t>
            </a:r>
            <a:br>
              <a:rPr lang="de-DE" dirty="0" smtClean="0"/>
            </a:br>
            <a:r>
              <a:rPr lang="de-DE" dirty="0" smtClean="0"/>
              <a:t>11.05.2017 </a:t>
            </a:r>
            <a:r>
              <a:rPr lang="de-DE" dirty="0" err="1" smtClean="0"/>
              <a:t>Basagran</a:t>
            </a:r>
            <a:r>
              <a:rPr lang="de-DE" dirty="0" smtClean="0"/>
              <a:t> </a:t>
            </a:r>
            <a:r>
              <a:rPr lang="de-DE" dirty="0" smtClean="0"/>
              <a:t>1,0</a:t>
            </a:r>
            <a:br>
              <a:rPr lang="de-DE" dirty="0" smtClean="0"/>
            </a:br>
            <a:r>
              <a:rPr lang="de-DE" dirty="0" smtClean="0"/>
              <a:t>23.05.2017 Karate </a:t>
            </a:r>
            <a:r>
              <a:rPr lang="de-DE" dirty="0" err="1" smtClean="0"/>
              <a:t>Zeon</a:t>
            </a:r>
            <a:r>
              <a:rPr lang="de-DE" dirty="0" smtClean="0"/>
              <a:t> 0,075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Bildschirmpräsentation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6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3_Larissa-Design</vt:lpstr>
      <vt:lpstr>6_Larissa-Design</vt:lpstr>
      <vt:lpstr>5_Larissa-Design</vt:lpstr>
      <vt:lpstr>4_Larissa-Design</vt:lpstr>
      <vt:lpstr>2_Larissa-Design</vt:lpstr>
      <vt:lpstr>Benutzerdefiniertes Design</vt:lpstr>
      <vt:lpstr>Folie 1</vt:lpstr>
    </vt:vector>
  </TitlesOfParts>
  <Company>HZD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cramere</dc:creator>
  <cp:lastModifiedBy>cramere</cp:lastModifiedBy>
  <cp:revision>157</cp:revision>
  <dcterms:created xsi:type="dcterms:W3CDTF">2011-12-08T09:34:02Z</dcterms:created>
  <dcterms:modified xsi:type="dcterms:W3CDTF">2017-09-14T13:28:02Z</dcterms:modified>
</cp:coreProperties>
</file>