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728" r:id="rId2"/>
    <p:sldMasterId id="2147483714" r:id="rId3"/>
    <p:sldMasterId id="2147483700" r:id="rId4"/>
    <p:sldMasterId id="2147483672" r:id="rId5"/>
    <p:sldMasterId id="2147483660" r:id="rId6"/>
  </p:sldMasterIdLst>
  <p:notesMasterIdLst>
    <p:notesMasterId r:id="rId10"/>
  </p:notesMasterIdLst>
  <p:sldIdLst>
    <p:sldId id="259" r:id="rId7"/>
    <p:sldId id="262" r:id="rId8"/>
    <p:sldId id="261" r:id="rId9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0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6794412242240748E-2"/>
          <c:y val="2.7715174504420143E-2"/>
          <c:w val="0.86044912147237873"/>
          <c:h val="0.8075983620867522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Ertrag relativ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solidFill>
                      <a:schemeClr val="tx1"/>
                    </a:solidFill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Tabelle1!$A$2:$A$9</c:f>
              <c:numCache>
                <c:formatCode>General</c:formatCode>
                <c:ptCount val="8"/>
              </c:numCache>
            </c:numRef>
          </c:cat>
          <c:val>
            <c:numRef>
              <c:f>Tabelle1!$B$2:$B$9</c:f>
              <c:numCache>
                <c:formatCode>General</c:formatCode>
                <c:ptCount val="8"/>
                <c:pt idx="0">
                  <c:v>135</c:v>
                </c:pt>
                <c:pt idx="1">
                  <c:v>106</c:v>
                </c:pt>
                <c:pt idx="2">
                  <c:v>118</c:v>
                </c:pt>
                <c:pt idx="3">
                  <c:v>138</c:v>
                </c:pt>
                <c:pt idx="4">
                  <c:v>139</c:v>
                </c:pt>
                <c:pt idx="5">
                  <c:v>134</c:v>
                </c:pt>
                <c:pt idx="6">
                  <c:v>132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06-4A64-8F7B-E498B17F97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280576"/>
        <c:axId val="76282112"/>
      </c:barChart>
      <c:catAx>
        <c:axId val="762805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76282112"/>
        <c:crosses val="autoZero"/>
        <c:auto val="1"/>
        <c:lblAlgn val="ctr"/>
        <c:lblOffset val="100"/>
        <c:noMultiLvlLbl val="0"/>
      </c:catAx>
      <c:valAx>
        <c:axId val="76282112"/>
        <c:scaling>
          <c:orientation val="minMax"/>
          <c:max val="141"/>
          <c:min val="99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de-DE"/>
          </a:p>
        </c:txPr>
        <c:crossAx val="762805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0119104578290573"/>
          <c:y val="0.88624438554446328"/>
          <c:w val="0.52030634361625083"/>
          <c:h val="8.3599242941260504E-2"/>
        </c:manualLayout>
      </c:layout>
      <c:overlay val="0"/>
      <c:txPr>
        <a:bodyPr/>
        <a:lstStyle/>
        <a:p>
          <a:pPr>
            <a:defRPr sz="1200">
              <a:solidFill>
                <a:schemeClr val="tx1"/>
              </a:solidFill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48D64744-559C-4AEB-A198-38FC8643E570}" type="datetimeFigureOut">
              <a:rPr lang="de-DE" smtClean="0"/>
              <a:pPr/>
              <a:t>02.11.2017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1" tIns="44111" rIns="88221" bIns="4411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88221" tIns="44111" rIns="88221" bIns="44111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D1A6E3AF-2E1D-44C7-93E0-9B24BF81B02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0" y="6597352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0" dirty="0" smtClean="0"/>
              <a:t>Landesbetrieb Landwirtschaft Hessen, Regierungspräsidium </a:t>
            </a:r>
            <a:r>
              <a:rPr lang="de-DE" sz="1200" b="0" dirty="0" err="1" smtClean="0"/>
              <a:t>Giessen</a:t>
            </a:r>
            <a:r>
              <a:rPr lang="de-DE" sz="1200" b="0" dirty="0" smtClean="0"/>
              <a:t> - Pflanzenschutzdienst Hessen</a:t>
            </a:r>
            <a:endParaRPr lang="de-DE" sz="1200" b="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056052"/>
              </p:ext>
            </p:extLst>
          </p:nvPr>
        </p:nvGraphicFramePr>
        <p:xfrm>
          <a:off x="251519" y="910914"/>
          <a:ext cx="5652121" cy="4772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6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83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2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17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1711">
                  <a:extLst>
                    <a:ext uri="{9D8B030D-6E8A-4147-A177-3AD203B41FA5}">
                      <a16:colId xmlns:a16="http://schemas.microsoft.com/office/drawing/2014/main" val="1855855762"/>
                    </a:ext>
                  </a:extLst>
                </a:gridCol>
                <a:gridCol w="6110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6271">
                <a:tc>
                  <a:txBody>
                    <a:bodyPr/>
                    <a:lstStyle/>
                    <a:p>
                      <a:pPr algn="ctr"/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00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11.05.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11-12</a:t>
                      </a:r>
                      <a:b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01.06.</a:t>
                      </a:r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12-14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13.06.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12-14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14.06.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SNK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Test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664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Kontrolle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B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64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Artist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2,0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A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7669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Stomp</a:t>
                      </a:r>
                      <a:r>
                        <a:rPr lang="de-DE" sz="1200" b="1" dirty="0" smtClean="0"/>
                        <a:t> Aqua + </a:t>
                      </a:r>
                      <a:r>
                        <a:rPr lang="de-DE" sz="1200" b="1" dirty="0" err="1" smtClean="0"/>
                        <a:t>Spectrum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1,5 + 0,75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7669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Spectrum</a:t>
                      </a:r>
                      <a:r>
                        <a:rPr lang="de-DE" sz="1200" b="1" dirty="0" smtClean="0"/>
                        <a:t> + </a:t>
                      </a:r>
                      <a:r>
                        <a:rPr lang="de-DE" sz="1200" b="1" dirty="0" err="1" smtClean="0"/>
                        <a:t>Sencor</a:t>
                      </a:r>
                      <a:r>
                        <a:rPr lang="de-DE" sz="1200" b="1" dirty="0" smtClean="0"/>
                        <a:t> liquid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1,0 + 0,3</a:t>
                      </a: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7669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Artist;</a:t>
                      </a:r>
                      <a:br>
                        <a:rPr lang="de-DE" sz="1200" b="1" dirty="0" smtClean="0"/>
                      </a:br>
                      <a:r>
                        <a:rPr lang="de-DE" sz="1200" b="1" dirty="0" err="1" smtClean="0"/>
                        <a:t>Harmony</a:t>
                      </a:r>
                      <a:r>
                        <a:rPr lang="de-DE" sz="1200" b="1" baseline="0" dirty="0" smtClean="0"/>
                        <a:t> SX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1,5</a:t>
                      </a:r>
                      <a:br>
                        <a:rPr lang="de-DE" sz="1200" b="0" dirty="0" smtClean="0"/>
                      </a:br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/>
                      </a:r>
                      <a:br>
                        <a:rPr lang="de-DE" sz="1200" b="0" dirty="0" smtClean="0"/>
                      </a:br>
                      <a:r>
                        <a:rPr lang="de-DE" sz="1200" b="0" dirty="0" smtClean="0"/>
                        <a:t>0,0075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37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Harmony</a:t>
                      </a:r>
                      <a:r>
                        <a:rPr lang="de-DE" sz="1200" b="1" dirty="0" smtClean="0"/>
                        <a:t> SX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0,0075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Striegel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AB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763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-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Striegel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B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7438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Prüfmittel</a:t>
                      </a:r>
                      <a:r>
                        <a:rPr lang="de-DE" sz="1200" b="1" baseline="0" dirty="0" smtClean="0"/>
                        <a:t> BASF H P.*</a:t>
                      </a:r>
                      <a:endParaRPr lang="de-DE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0,3 + 1,0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/>
                        <a:t>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44561233"/>
              </p:ext>
            </p:extLst>
          </p:nvPr>
        </p:nvGraphicFramePr>
        <p:xfrm>
          <a:off x="5724128" y="1484784"/>
          <a:ext cx="341987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feld 10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Herbizide in Sojabohnen in 2017 </a:t>
            </a: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444208" y="1106160"/>
            <a:ext cx="252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Kontrolle: </a:t>
            </a:r>
            <a:r>
              <a:rPr lang="de-DE" sz="1400" dirty="0" smtClean="0"/>
              <a:t>23,35 </a:t>
            </a:r>
            <a:r>
              <a:rPr lang="de-DE" sz="1400" dirty="0" err="1" smtClean="0"/>
              <a:t>dt</a:t>
            </a:r>
            <a:r>
              <a:rPr lang="de-DE" sz="1400" dirty="0" smtClean="0"/>
              <a:t>/ha, rel. 100</a:t>
            </a:r>
            <a:br>
              <a:rPr lang="de-DE" sz="1400" dirty="0" smtClean="0"/>
            </a:br>
            <a:r>
              <a:rPr lang="de-DE" sz="1400" dirty="0" smtClean="0"/>
              <a:t>GD 5%: </a:t>
            </a:r>
            <a:r>
              <a:rPr lang="de-DE" sz="1400" dirty="0" smtClean="0"/>
              <a:t>3,821</a:t>
            </a:r>
            <a:r>
              <a:rPr lang="de-DE" sz="1400" dirty="0" smtClean="0"/>
              <a:t/>
            </a:r>
            <a:br>
              <a:rPr lang="de-DE" sz="1400" dirty="0" smtClean="0"/>
            </a:br>
            <a:endParaRPr lang="de-DE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143571" y="6093296"/>
            <a:ext cx="2418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* = keine Indikation in Ackerbohnen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Herbizide in Sojabohnen in 2017 </a:t>
            </a: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001638"/>
              </p:ext>
            </p:extLst>
          </p:nvPr>
        </p:nvGraphicFramePr>
        <p:xfrm>
          <a:off x="467544" y="963960"/>
          <a:ext cx="8424936" cy="462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190128783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90666841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2474329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7954935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65464538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20144162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407757083"/>
                    </a:ext>
                  </a:extLst>
                </a:gridCol>
                <a:gridCol w="554750">
                  <a:extLst>
                    <a:ext uri="{9D8B030D-6E8A-4147-A177-3AD203B41FA5}">
                      <a16:colId xmlns:a16="http://schemas.microsoft.com/office/drawing/2014/main" val="3477651892"/>
                    </a:ext>
                  </a:extLst>
                </a:gridCol>
                <a:gridCol w="741394">
                  <a:extLst>
                    <a:ext uri="{9D8B030D-6E8A-4147-A177-3AD203B41FA5}">
                      <a16:colId xmlns:a16="http://schemas.microsoft.com/office/drawing/2014/main" val="2482230363"/>
                    </a:ext>
                  </a:extLst>
                </a:gridCol>
              </a:tblGrid>
              <a:tr h="1152129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W. Gänsefuß +</a:t>
                      </a:r>
                      <a:br>
                        <a:rPr lang="de-DE" sz="1200" dirty="0" smtClean="0"/>
                      </a:br>
                      <a:r>
                        <a:rPr lang="de-DE" sz="1200" dirty="0" smtClean="0"/>
                        <a:t>Melde</a:t>
                      </a:r>
                      <a:endParaRPr lang="de-DE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Winden-</a:t>
                      </a:r>
                      <a:br>
                        <a:rPr lang="de-DE" sz="1200" dirty="0" smtClean="0"/>
                      </a:br>
                      <a:r>
                        <a:rPr lang="de-DE" sz="1200" dirty="0" err="1" smtClean="0"/>
                        <a:t>knöterich</a:t>
                      </a:r>
                      <a:endParaRPr lang="de-DE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Flohknöterich</a:t>
                      </a:r>
                      <a:endParaRPr lang="de-DE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Echte Kamille</a:t>
                      </a:r>
                      <a:endParaRPr lang="de-DE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Klettenlabkraut</a:t>
                      </a:r>
                      <a:endParaRPr lang="de-DE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Ackerkratz-</a:t>
                      </a:r>
                      <a:br>
                        <a:rPr lang="de-DE" sz="1200" dirty="0" smtClean="0"/>
                      </a:br>
                      <a:r>
                        <a:rPr lang="de-DE" sz="1200" dirty="0" err="1" smtClean="0"/>
                        <a:t>distel</a:t>
                      </a:r>
                      <a:endParaRPr lang="de-DE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Hirtentäschel</a:t>
                      </a:r>
                      <a:endParaRPr lang="de-DE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Stumpfblättriger</a:t>
                      </a:r>
                      <a:br>
                        <a:rPr lang="de-DE" sz="1200" dirty="0" smtClean="0"/>
                      </a:br>
                      <a:r>
                        <a:rPr lang="de-DE" sz="1200" dirty="0" smtClean="0"/>
                        <a:t>Ampfer</a:t>
                      </a:r>
                      <a:endParaRPr lang="de-DE" sz="1200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2262783257"/>
                  </a:ext>
                </a:extLst>
              </a:tr>
              <a:tr h="314956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Kontrolle Deckungsgrad, behandelt Wirkungsgrad in % am 07.09.2017 in BBCH 99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266465"/>
                  </a:ext>
                </a:extLst>
              </a:tr>
              <a:tr h="31495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Kontrolle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31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0*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36424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Artist</a:t>
                      </a:r>
                      <a:endParaRPr lang="de-DE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90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66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66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-*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373689"/>
                  </a:ext>
                </a:extLst>
              </a:tr>
              <a:tr h="302243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Stomp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Aqua + </a:t>
                      </a:r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Spectrum</a:t>
                      </a:r>
                      <a:endParaRPr lang="de-DE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74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-*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33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022890"/>
                  </a:ext>
                </a:extLst>
              </a:tr>
              <a:tr h="285475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Spectrum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Sencor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liquid</a:t>
                      </a:r>
                      <a:endParaRPr lang="de-DE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87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-*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66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3278"/>
                  </a:ext>
                </a:extLst>
              </a:tr>
              <a:tr h="543087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Artist;</a:t>
                      </a:r>
                      <a:b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Harmony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SX</a:t>
                      </a:r>
                      <a:endParaRPr lang="de-DE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87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66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-*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019911"/>
                  </a:ext>
                </a:extLst>
              </a:tr>
              <a:tr h="543087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Harmony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SX;</a:t>
                      </a:r>
                      <a:b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Striegel</a:t>
                      </a:r>
                      <a:endParaRPr lang="de-DE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45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-*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976623"/>
                  </a:ext>
                </a:extLst>
              </a:tr>
              <a:tr h="334661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Striegel</a:t>
                      </a:r>
                      <a:endParaRPr lang="de-DE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0**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33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97187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Prüfmittel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BASF 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P. H***</a:t>
                      </a:r>
                      <a:endParaRPr lang="de-DE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81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0**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100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047736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397918" y="5589240"/>
            <a:ext cx="5934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 ungleich verteiltes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Klettenlabkraut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daher keine sichere Angabe möglich;</a:t>
            </a:r>
            <a:b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** in diesen varianten Auflauf von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Klettenlabkraut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obwohl in Kontrolle kein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esatz.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*** = Prüfmittel, nicht zugelassen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56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Herbizide in Sojabohnen in 2017 </a:t>
            </a: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187624" y="1916832"/>
            <a:ext cx="7624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Vorfrucht Wintergerste, gefolgt von Senf, Aussaat Soja, Sorte </a:t>
            </a:r>
            <a:r>
              <a:rPr lang="de-DE" dirty="0"/>
              <a:t>M</a:t>
            </a:r>
            <a:r>
              <a:rPr lang="de-DE" dirty="0" smtClean="0"/>
              <a:t>erlin 11.05.2017,</a:t>
            </a:r>
            <a:br>
              <a:rPr lang="de-DE" dirty="0" smtClean="0"/>
            </a:br>
            <a:r>
              <a:rPr lang="de-DE" dirty="0" err="1" smtClean="0"/>
              <a:t>Nmin</a:t>
            </a:r>
            <a:r>
              <a:rPr lang="de-DE" dirty="0" smtClean="0"/>
              <a:t> am 27.03.2017 0-90 cm 20 N; </a:t>
            </a:r>
            <a:r>
              <a:rPr lang="de-DE" dirty="0" err="1" smtClean="0"/>
              <a:t>Smin</a:t>
            </a:r>
            <a:r>
              <a:rPr lang="de-DE" dirty="0" smtClean="0"/>
              <a:t> 52, pH 6,1, P205 18, K20 16Mgo 12</a:t>
            </a:r>
            <a:br>
              <a:rPr lang="de-DE" dirty="0" smtClean="0"/>
            </a:b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Bildschirmpräsentation (4:3)</PresentationFormat>
  <Paragraphs>122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3</vt:i4>
      </vt:variant>
    </vt:vector>
  </HeadingPairs>
  <TitlesOfParts>
    <vt:vector size="11" baseType="lpstr">
      <vt:lpstr>Arial</vt:lpstr>
      <vt:lpstr>Calibri</vt:lpstr>
      <vt:lpstr>3_Larissa-Design</vt:lpstr>
      <vt:lpstr>6_Larissa-Design</vt:lpstr>
      <vt:lpstr>5_Larissa-Design</vt:lpstr>
      <vt:lpstr>4_Larissa-Design</vt:lpstr>
      <vt:lpstr>2_Larissa-Design</vt:lpstr>
      <vt:lpstr>Benutzerdefiniertes Design</vt:lpstr>
      <vt:lpstr>PowerPoint-Präsentation</vt:lpstr>
      <vt:lpstr>PowerPoint-Präsentation</vt:lpstr>
      <vt:lpstr>PowerPoint-Präsentation</vt:lpstr>
    </vt:vector>
  </TitlesOfParts>
  <Company>HZD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cramere</dc:creator>
  <cp:lastModifiedBy>cramere</cp:lastModifiedBy>
  <cp:revision>165</cp:revision>
  <dcterms:created xsi:type="dcterms:W3CDTF">2011-12-08T09:34:02Z</dcterms:created>
  <dcterms:modified xsi:type="dcterms:W3CDTF">2017-11-02T14:41:50Z</dcterms:modified>
</cp:coreProperties>
</file>