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728" r:id="rId2"/>
    <p:sldMasterId id="2147483714" r:id="rId3"/>
    <p:sldMasterId id="2147483700" r:id="rId4"/>
    <p:sldMasterId id="2147483672" r:id="rId5"/>
    <p:sldMasterId id="2147483660" r:id="rId6"/>
  </p:sldMasterIdLst>
  <p:notesMasterIdLst>
    <p:notesMasterId r:id="rId10"/>
  </p:notesMasterIdLst>
  <p:sldIdLst>
    <p:sldId id="259" r:id="rId7"/>
    <p:sldId id="262" r:id="rId8"/>
    <p:sldId id="261" r:id="rId9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20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Arbeitsblat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Arbeitsblatt1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9123321452444207E-2"/>
          <c:y val="5.9873797426165433E-4"/>
          <c:w val="0.86044912147237873"/>
          <c:h val="0.8353134813431418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125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>
                    <a:solidFill>
                      <a:schemeClr val="tx1"/>
                    </a:solidFill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Tabelle1!$A$2:$A$8</c:f>
              <c:numCache>
                <c:formatCode>General</c:formatCode>
                <c:ptCount val="7"/>
              </c:numCache>
            </c:numRef>
          </c:cat>
          <c:val>
            <c:numRef>
              <c:f>Tabelle1!$B$2:$B$8</c:f>
              <c:numCache>
                <c:formatCode>General</c:formatCode>
                <c:ptCount val="7"/>
                <c:pt idx="0">
                  <c:v>106</c:v>
                </c:pt>
                <c:pt idx="1">
                  <c:v>118</c:v>
                </c:pt>
                <c:pt idx="2">
                  <c:v>138</c:v>
                </c:pt>
                <c:pt idx="3">
                  <c:v>140</c:v>
                </c:pt>
                <c:pt idx="4">
                  <c:v>134</c:v>
                </c:pt>
                <c:pt idx="5">
                  <c:v>132</c:v>
                </c:pt>
                <c:pt idx="6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4B-42C5-9897-C55F26C2B4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641984"/>
        <c:axId val="78463744"/>
      </c:barChart>
      <c:catAx>
        <c:axId val="756419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78463744"/>
        <c:crosses val="autoZero"/>
        <c:auto val="1"/>
        <c:lblAlgn val="ctr"/>
        <c:lblOffset val="100"/>
        <c:noMultiLvlLbl val="0"/>
      </c:catAx>
      <c:valAx>
        <c:axId val="78463744"/>
        <c:scaling>
          <c:orientation val="minMax"/>
          <c:max val="141"/>
          <c:min val="99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de-DE"/>
          </a:p>
        </c:txPr>
        <c:crossAx val="756419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8497551499559456"/>
          <c:y val="0.91579584377630352"/>
          <c:w val="0.77764073321672567"/>
          <c:h val="8.4204156223696425E-2"/>
        </c:manualLayout>
      </c:layout>
      <c:overlay val="0"/>
      <c:txPr>
        <a:bodyPr/>
        <a:lstStyle/>
        <a:p>
          <a:pPr>
            <a:defRPr sz="1200">
              <a:solidFill>
                <a:schemeClr val="tx1"/>
              </a:solidFill>
            </a:defRPr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9123321452444207E-2"/>
          <c:y val="5.9873797426165444E-4"/>
          <c:w val="0.86044912147237873"/>
          <c:h val="0.8353134813431418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Bestandeshöhe in cm am 18.07.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>
                    <a:solidFill>
                      <a:schemeClr val="tx1"/>
                    </a:solidFill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Tabelle1!$A$2:$A$8</c:f>
              <c:numCache>
                <c:formatCode>General</c:formatCode>
                <c:ptCount val="7"/>
              </c:numCache>
            </c:numRef>
          </c:cat>
          <c:val>
            <c:numRef>
              <c:f>Tabelle1!$B$2:$B$8</c:f>
              <c:numCache>
                <c:formatCode>General</c:formatCode>
                <c:ptCount val="7"/>
                <c:pt idx="0">
                  <c:v>88</c:v>
                </c:pt>
                <c:pt idx="1">
                  <c:v>85</c:v>
                </c:pt>
                <c:pt idx="2">
                  <c:v>95</c:v>
                </c:pt>
                <c:pt idx="3">
                  <c:v>87</c:v>
                </c:pt>
                <c:pt idx="4">
                  <c:v>95</c:v>
                </c:pt>
                <c:pt idx="5">
                  <c:v>80</c:v>
                </c:pt>
                <c:pt idx="6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80-41A2-BD1F-C352DB8415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320832"/>
        <c:axId val="87347968"/>
      </c:barChart>
      <c:catAx>
        <c:axId val="873208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7347968"/>
        <c:crosses val="autoZero"/>
        <c:auto val="1"/>
        <c:lblAlgn val="ctr"/>
        <c:lblOffset val="100"/>
        <c:noMultiLvlLbl val="0"/>
      </c:catAx>
      <c:valAx>
        <c:axId val="87347968"/>
        <c:scaling>
          <c:orientation val="minMax"/>
          <c:max val="100"/>
          <c:min val="79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de-DE"/>
          </a:p>
        </c:txPr>
        <c:crossAx val="873208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8497551499559456"/>
          <c:y val="0.91579584377630363"/>
          <c:w val="0.77764073321672589"/>
          <c:h val="8.4204156223696452E-2"/>
        </c:manualLayout>
      </c:layout>
      <c:overlay val="0"/>
      <c:txPr>
        <a:bodyPr/>
        <a:lstStyle/>
        <a:p>
          <a:pPr>
            <a:defRPr sz="1200">
              <a:solidFill>
                <a:schemeClr val="tx1"/>
              </a:solidFill>
            </a:defRPr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48D64744-559C-4AEB-A198-38FC8643E570}" type="datetimeFigureOut">
              <a:rPr lang="de-DE" smtClean="0"/>
              <a:pPr/>
              <a:t>30.10.2017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21" tIns="44111" rIns="88221" bIns="44111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88221" tIns="44111" rIns="88221" bIns="44111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D1A6E3AF-2E1D-44C7-93E0-9B24BF81B02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 userDrawn="1"/>
        </p:nvSpPr>
        <p:spPr>
          <a:xfrm>
            <a:off x="0" y="6597352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0" dirty="0" smtClean="0"/>
              <a:t>Landesbetrieb Landwirtschaft Hessen, Regierungspräsidium </a:t>
            </a:r>
            <a:r>
              <a:rPr lang="de-DE" sz="1200" b="0" dirty="0" err="1" smtClean="0"/>
              <a:t>Giessen</a:t>
            </a:r>
            <a:r>
              <a:rPr lang="de-DE" sz="1200" b="0" dirty="0" smtClean="0"/>
              <a:t> - Pflanzenschutzdienst Hessen</a:t>
            </a:r>
            <a:endParaRPr lang="de-DE" sz="1200" b="0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AutoShape 6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0" name="AutoShape 8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2" name="AutoShape 10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251519" y="910915"/>
          <a:ext cx="5544617" cy="4733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5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25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32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30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69623">
                <a:tc>
                  <a:txBody>
                    <a:bodyPr/>
                    <a:lstStyle/>
                    <a:p>
                      <a:pPr algn="ctr"/>
                      <a:endParaRPr lang="de-DE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BBCH 00</a:t>
                      </a:r>
                      <a:br>
                        <a:rPr lang="de-DE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04.04.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BBCH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 16</a:t>
                      </a:r>
                      <a:b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11.05.</a:t>
                      </a:r>
                      <a:endParaRPr lang="de-DE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BBCH 18</a:t>
                      </a:r>
                      <a:br>
                        <a:rPr lang="de-DE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16.05.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8342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/>
                        <a:t>Kontrolle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Novitron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2,4</a:t>
                      </a: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5593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Novitron</a:t>
                      </a:r>
                      <a:r>
                        <a:rPr lang="de-DE" sz="1200" b="1" dirty="0" smtClean="0"/>
                        <a:t>;</a:t>
                      </a:r>
                      <a:br>
                        <a:rPr lang="de-DE" sz="1200" b="1" dirty="0" smtClean="0"/>
                      </a:br>
                      <a:r>
                        <a:rPr lang="de-DE" sz="1200" b="1" dirty="0" err="1" smtClean="0"/>
                        <a:t>Betanal</a:t>
                      </a:r>
                      <a:r>
                        <a:rPr lang="de-DE" sz="1200" b="1" dirty="0" smtClean="0"/>
                        <a:t> Expert*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1,8</a:t>
                      </a:r>
                      <a:br>
                        <a:rPr lang="de-DE" sz="1200" b="0" dirty="0" smtClean="0"/>
                      </a:b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/>
                      </a:r>
                      <a:br>
                        <a:rPr lang="de-DE" sz="1200" b="0" dirty="0" smtClean="0"/>
                      </a:br>
                      <a:r>
                        <a:rPr lang="de-DE" sz="1200" b="0" dirty="0" smtClean="0"/>
                        <a:t>1,5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5593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Betanal</a:t>
                      </a:r>
                      <a:r>
                        <a:rPr lang="de-DE" sz="1200" b="1" dirty="0" smtClean="0"/>
                        <a:t> Expert*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1,5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7479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Beloukha</a:t>
                      </a:r>
                      <a:r>
                        <a:rPr lang="de-DE" sz="1200" b="1" dirty="0" smtClean="0"/>
                        <a:t>*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50,0</a:t>
                      </a: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3583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Betanal</a:t>
                      </a:r>
                      <a:r>
                        <a:rPr lang="de-DE" sz="1200" b="1" dirty="0" smtClean="0"/>
                        <a:t> Expert;</a:t>
                      </a:r>
                      <a:br>
                        <a:rPr lang="de-DE" sz="1200" b="1" dirty="0" smtClean="0"/>
                      </a:br>
                      <a:r>
                        <a:rPr lang="de-DE" sz="1200" b="1" dirty="0" smtClean="0"/>
                        <a:t>Striegel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/>
                      </a:r>
                      <a:br>
                        <a:rPr lang="de-DE" sz="1200" b="0" dirty="0" smtClean="0"/>
                      </a:b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1,5</a:t>
                      </a:r>
                      <a:br>
                        <a:rPr lang="de-DE" sz="1200" b="0" dirty="0" smtClean="0"/>
                      </a:b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/>
                      </a:r>
                      <a:br>
                        <a:rPr lang="de-DE" sz="1200" b="0" dirty="0" smtClean="0"/>
                      </a:br>
                      <a:r>
                        <a:rPr lang="de-DE" sz="1200" b="0" dirty="0" smtClean="0"/>
                        <a:t>x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9156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/>
                        <a:t>Striegel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x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" name="Diagramm 9"/>
          <p:cNvGraphicFramePr/>
          <p:nvPr>
            <p:extLst>
              <p:ext uri="{D42A27DB-BD31-4B8C-83A1-F6EECF244321}">
                <p14:modId xmlns:p14="http://schemas.microsoft.com/office/powerpoint/2010/main" val="216419021"/>
              </p:ext>
            </p:extLst>
          </p:nvPr>
        </p:nvGraphicFramePr>
        <p:xfrm>
          <a:off x="5580112" y="1772816"/>
          <a:ext cx="356388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feld 10"/>
          <p:cNvSpPr txBox="1"/>
          <p:nvPr/>
        </p:nvSpPr>
        <p:spPr>
          <a:xfrm rot="10800000" flipV="1">
            <a:off x="467544" y="58959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+mj-lt"/>
              </a:rPr>
              <a:t>Herbizide in Futtererbsen in 2017 </a:t>
            </a:r>
          </a:p>
          <a:p>
            <a:pPr algn="ctr"/>
            <a:r>
              <a:rPr lang="de-DE" sz="2000" i="1" dirty="0" smtClean="0"/>
              <a:t>LLH-Versuchsstandort Bad Hersfeld - Eichhof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084168" y="980728"/>
            <a:ext cx="2520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Kontrolle: </a:t>
            </a:r>
            <a:r>
              <a:rPr lang="de-DE" sz="1400" dirty="0" smtClean="0"/>
              <a:t>24,7 </a:t>
            </a:r>
            <a:r>
              <a:rPr lang="de-DE" sz="1400" dirty="0" err="1" smtClean="0"/>
              <a:t>dt</a:t>
            </a:r>
            <a:r>
              <a:rPr lang="de-DE" sz="1400" dirty="0" smtClean="0"/>
              <a:t>/ha, rel. 100</a:t>
            </a:r>
            <a:br>
              <a:rPr lang="de-DE" sz="1400" dirty="0" smtClean="0"/>
            </a:br>
            <a:r>
              <a:rPr lang="de-DE" sz="1400" dirty="0" smtClean="0"/>
              <a:t>SNK: </a:t>
            </a:r>
            <a:br>
              <a:rPr lang="de-DE" sz="1400" dirty="0" smtClean="0"/>
            </a:br>
            <a:endParaRPr lang="de-DE" sz="1400" dirty="0"/>
          </a:p>
        </p:txBody>
      </p:sp>
      <p:sp>
        <p:nvSpPr>
          <p:cNvPr id="9" name="Textfeld 8"/>
          <p:cNvSpPr txBox="1"/>
          <p:nvPr/>
        </p:nvSpPr>
        <p:spPr>
          <a:xfrm>
            <a:off x="143571" y="6351131"/>
            <a:ext cx="236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* = keine Indikation bzw. Zulassung</a:t>
            </a:r>
            <a:endParaRPr 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AutoShape 6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0" name="AutoShape 8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2" name="AutoShape 10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251519" y="910915"/>
          <a:ext cx="5544617" cy="4733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5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25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32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30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69623">
                <a:tc>
                  <a:txBody>
                    <a:bodyPr/>
                    <a:lstStyle/>
                    <a:p>
                      <a:pPr algn="ctr"/>
                      <a:endParaRPr lang="de-DE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BBCH 00</a:t>
                      </a:r>
                      <a:br>
                        <a:rPr lang="de-DE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04.04.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BBCH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 16</a:t>
                      </a:r>
                      <a:b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11.05.</a:t>
                      </a:r>
                      <a:endParaRPr lang="de-DE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BBCH 18</a:t>
                      </a:r>
                      <a:br>
                        <a:rPr lang="de-DE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16.05.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8342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/>
                        <a:t>Kontrolle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Novitron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2,4</a:t>
                      </a: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5593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Novitron</a:t>
                      </a:r>
                      <a:r>
                        <a:rPr lang="de-DE" sz="1200" b="1" dirty="0" smtClean="0"/>
                        <a:t>;</a:t>
                      </a:r>
                      <a:br>
                        <a:rPr lang="de-DE" sz="1200" b="1" dirty="0" smtClean="0"/>
                      </a:br>
                      <a:r>
                        <a:rPr lang="de-DE" sz="1200" b="1" dirty="0" err="1" smtClean="0"/>
                        <a:t>Betanal</a:t>
                      </a:r>
                      <a:r>
                        <a:rPr lang="de-DE" sz="1200" b="1" dirty="0" smtClean="0"/>
                        <a:t> Expert*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1,8</a:t>
                      </a:r>
                      <a:br>
                        <a:rPr lang="de-DE" sz="1200" b="0" dirty="0" smtClean="0"/>
                      </a:b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/>
                      </a:r>
                      <a:br>
                        <a:rPr lang="de-DE" sz="1200" b="0" dirty="0" smtClean="0"/>
                      </a:br>
                      <a:r>
                        <a:rPr lang="de-DE" sz="1200" b="0" dirty="0" smtClean="0"/>
                        <a:t>1,5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5593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Betanal</a:t>
                      </a:r>
                      <a:r>
                        <a:rPr lang="de-DE" sz="1200" b="1" dirty="0" smtClean="0"/>
                        <a:t> Expert*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1,5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7479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Beloukha</a:t>
                      </a:r>
                      <a:r>
                        <a:rPr lang="de-DE" sz="1200" b="1" dirty="0" smtClean="0"/>
                        <a:t>*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50,0</a:t>
                      </a: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3583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Betanal</a:t>
                      </a:r>
                      <a:r>
                        <a:rPr lang="de-DE" sz="1200" b="1" dirty="0" smtClean="0"/>
                        <a:t> Expert;</a:t>
                      </a:r>
                      <a:br>
                        <a:rPr lang="de-DE" sz="1200" b="1" dirty="0" smtClean="0"/>
                      </a:br>
                      <a:r>
                        <a:rPr lang="de-DE" sz="1200" b="1" dirty="0" smtClean="0"/>
                        <a:t>Striegel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/>
                      </a:r>
                      <a:br>
                        <a:rPr lang="de-DE" sz="1200" b="0" dirty="0" smtClean="0"/>
                      </a:b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1,5</a:t>
                      </a:r>
                      <a:br>
                        <a:rPr lang="de-DE" sz="1200" b="0" dirty="0" smtClean="0"/>
                      </a:b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/>
                      </a:r>
                      <a:br>
                        <a:rPr lang="de-DE" sz="1200" b="0" dirty="0" smtClean="0"/>
                      </a:br>
                      <a:r>
                        <a:rPr lang="de-DE" sz="1200" b="0" dirty="0" smtClean="0"/>
                        <a:t>x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9156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/>
                        <a:t>Striegel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x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" name="Diagramm 9"/>
          <p:cNvGraphicFramePr/>
          <p:nvPr/>
        </p:nvGraphicFramePr>
        <p:xfrm>
          <a:off x="5580112" y="1772816"/>
          <a:ext cx="356388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feld 10"/>
          <p:cNvSpPr txBox="1"/>
          <p:nvPr/>
        </p:nvSpPr>
        <p:spPr>
          <a:xfrm rot="10800000" flipV="1">
            <a:off x="467544" y="58959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+mj-lt"/>
              </a:rPr>
              <a:t>Herbizide in Futtererbsen in 2017 </a:t>
            </a:r>
          </a:p>
          <a:p>
            <a:pPr algn="ctr"/>
            <a:r>
              <a:rPr lang="de-DE" sz="2000" i="1" dirty="0" smtClean="0"/>
              <a:t>LLH-Versuchsstandort Bad Hersfeld - Eichhof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084168" y="98072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/>
            </a:r>
            <a:br>
              <a:rPr lang="de-DE" sz="1400" dirty="0" smtClean="0"/>
            </a:br>
            <a:endParaRPr lang="de-DE" sz="1400" dirty="0"/>
          </a:p>
        </p:txBody>
      </p:sp>
      <p:sp>
        <p:nvSpPr>
          <p:cNvPr id="9" name="Textfeld 8"/>
          <p:cNvSpPr txBox="1"/>
          <p:nvPr/>
        </p:nvSpPr>
        <p:spPr>
          <a:xfrm>
            <a:off x="143571" y="6351131"/>
            <a:ext cx="236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* = keine Indikation bzw. Zulassung</a:t>
            </a:r>
            <a:endParaRPr 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AutoShape 6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0" name="AutoShape 8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2" name="AutoShape 10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1259632" y="1772816"/>
            <a:ext cx="67905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Vorfrucht Wintergerste, Aussaat 31.03.2017, Sorte </a:t>
            </a:r>
            <a:r>
              <a:rPr lang="de-DE" dirty="0" err="1" smtClean="0"/>
              <a:t>Respect</a:t>
            </a:r>
            <a:r>
              <a:rPr lang="de-DE" dirty="0" smtClean="0"/>
              <a:t>, 75 </a:t>
            </a:r>
            <a:r>
              <a:rPr lang="de-DE" dirty="0" err="1" smtClean="0"/>
              <a:t>Kö</a:t>
            </a:r>
            <a:r>
              <a:rPr lang="de-DE" dirty="0" smtClean="0"/>
              <a:t>/m², </a:t>
            </a:r>
            <a:br>
              <a:rPr lang="de-DE" dirty="0" smtClean="0"/>
            </a:br>
            <a:r>
              <a:rPr lang="de-DE" dirty="0" err="1" smtClean="0"/>
              <a:t>Nmin</a:t>
            </a:r>
            <a:r>
              <a:rPr lang="de-DE" dirty="0" smtClean="0"/>
              <a:t> 27.03.2017: 20 kg/ha; pH 6,1, P205 18, K20 16, </a:t>
            </a:r>
            <a:r>
              <a:rPr lang="de-DE" dirty="0" err="1" smtClean="0"/>
              <a:t>Mgo</a:t>
            </a:r>
            <a:r>
              <a:rPr lang="de-DE" dirty="0" smtClean="0"/>
              <a:t> 12</a:t>
            </a:r>
            <a:br>
              <a:rPr lang="de-DE" dirty="0" smtClean="0"/>
            </a:br>
            <a:r>
              <a:rPr lang="de-DE" dirty="0" smtClean="0"/>
              <a:t>23.05.2017 Karate </a:t>
            </a:r>
            <a:r>
              <a:rPr lang="de-DE" dirty="0" err="1" smtClean="0"/>
              <a:t>Zeon</a:t>
            </a:r>
            <a:r>
              <a:rPr lang="de-DE" dirty="0" smtClean="0"/>
              <a:t> 0,075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 rot="10800000" flipV="1">
            <a:off x="467544" y="58959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+mj-lt"/>
              </a:rPr>
              <a:t>Herbizide in Futtererbsen in 2017 </a:t>
            </a:r>
          </a:p>
          <a:p>
            <a:pPr algn="ctr"/>
            <a:r>
              <a:rPr lang="de-DE" sz="2000" i="1" dirty="0" smtClean="0"/>
              <a:t>LLH-Versuchsstandort Bad Hersfeld - Eichhof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Office PowerPoint</Application>
  <PresentationFormat>Bildschirmpräsentation (4:3)</PresentationFormat>
  <Paragraphs>49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6</vt:i4>
      </vt:variant>
      <vt:variant>
        <vt:lpstr>Folientitel</vt:lpstr>
      </vt:variant>
      <vt:variant>
        <vt:i4>3</vt:i4>
      </vt:variant>
    </vt:vector>
  </HeadingPairs>
  <TitlesOfParts>
    <vt:vector size="11" baseType="lpstr">
      <vt:lpstr>Arial</vt:lpstr>
      <vt:lpstr>Calibri</vt:lpstr>
      <vt:lpstr>3_Larissa-Design</vt:lpstr>
      <vt:lpstr>6_Larissa-Design</vt:lpstr>
      <vt:lpstr>5_Larissa-Design</vt:lpstr>
      <vt:lpstr>4_Larissa-Design</vt:lpstr>
      <vt:lpstr>2_Larissa-Design</vt:lpstr>
      <vt:lpstr>Benutzerdefiniertes Design</vt:lpstr>
      <vt:lpstr>PowerPoint-Präsentation</vt:lpstr>
      <vt:lpstr>PowerPoint-Präsentation</vt:lpstr>
      <vt:lpstr>PowerPoint-Präsentation</vt:lpstr>
    </vt:vector>
  </TitlesOfParts>
  <Company>HZD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cramere</dc:creator>
  <cp:lastModifiedBy>cramere</cp:lastModifiedBy>
  <cp:revision>161</cp:revision>
  <dcterms:created xsi:type="dcterms:W3CDTF">2011-12-08T09:34:02Z</dcterms:created>
  <dcterms:modified xsi:type="dcterms:W3CDTF">2017-10-30T14:45:15Z</dcterms:modified>
</cp:coreProperties>
</file>