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28" r:id="rId2"/>
    <p:sldMasterId id="2147483714" r:id="rId3"/>
    <p:sldMasterId id="2147483700" r:id="rId4"/>
    <p:sldMasterId id="2147483672" r:id="rId5"/>
    <p:sldMasterId id="2147483660" r:id="rId6"/>
  </p:sldMasterIdLst>
  <p:notesMasterIdLst>
    <p:notesMasterId r:id="rId9"/>
  </p:notesMasterIdLst>
  <p:sldIdLst>
    <p:sldId id="259" r:id="rId7"/>
    <p:sldId id="261" r:id="rId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-Arbeitsblat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123321452444207E-2"/>
          <c:y val="5.98737974261654E-4"/>
          <c:w val="0.86044912147237873"/>
          <c:h val="0.83531348134314187"/>
        </c:manualLayout>
      </c:layout>
      <c:barChart>
        <c:barDir val="bar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Ertrag relativ zur Kontrolle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Val val="1"/>
          </c:dLbls>
          <c:cat>
            <c:numRef>
              <c:f>Tabelle1!$A$2:$A$12</c:f>
              <c:numCache>
                <c:formatCode>General</c:formatCode>
                <c:ptCount val="11"/>
              </c:numCache>
            </c:numRef>
          </c:cat>
          <c:val>
            <c:numRef>
              <c:f>Tabelle1!$B$2:$B$12</c:f>
              <c:numCache>
                <c:formatCode>General</c:formatCode>
                <c:ptCount val="11"/>
                <c:pt idx="0">
                  <c:v>90</c:v>
                </c:pt>
                <c:pt idx="1">
                  <c:v>105</c:v>
                </c:pt>
                <c:pt idx="2">
                  <c:v>102</c:v>
                </c:pt>
                <c:pt idx="3">
                  <c:v>108</c:v>
                </c:pt>
                <c:pt idx="4">
                  <c:v>101</c:v>
                </c:pt>
                <c:pt idx="5">
                  <c:v>103</c:v>
                </c:pt>
                <c:pt idx="6">
                  <c:v>101</c:v>
                </c:pt>
                <c:pt idx="7">
                  <c:v>101</c:v>
                </c:pt>
                <c:pt idx="8">
                  <c:v>102</c:v>
                </c:pt>
                <c:pt idx="9">
                  <c:v>104</c:v>
                </c:pt>
                <c:pt idx="10">
                  <c:v>100</c:v>
                </c:pt>
              </c:numCache>
            </c:numRef>
          </c:val>
        </c:ser>
        <c:axId val="55347456"/>
        <c:axId val="115998080"/>
      </c:barChart>
      <c:catAx>
        <c:axId val="55347456"/>
        <c:scaling>
          <c:orientation val="minMax"/>
        </c:scaling>
        <c:axPos val="l"/>
        <c:numFmt formatCode="General" sourceLinked="1"/>
        <c:tickLblPos val="nextTo"/>
        <c:crossAx val="115998080"/>
        <c:crosses val="autoZero"/>
        <c:auto val="1"/>
        <c:lblAlgn val="ctr"/>
        <c:lblOffset val="100"/>
      </c:catAx>
      <c:valAx>
        <c:axId val="115998080"/>
        <c:scaling>
          <c:orientation val="minMax"/>
          <c:max val="108"/>
          <c:min val="89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553474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6034213791060276"/>
          <c:y val="0.85600968579248771"/>
          <c:w val="0.80227440006665929"/>
          <c:h val="7.8560174410635494E-2"/>
        </c:manualLayout>
      </c:layout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8D64744-559C-4AEB-A198-38FC8643E570}" type="datetimeFigureOut">
              <a:rPr lang="de-DE" smtClean="0"/>
              <a:pPr/>
              <a:t>14.09.2017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D1A6E3AF-2E1D-44C7-93E0-9B24BF81B02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597352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dirty="0" smtClean="0"/>
              <a:t>Landesbetrieb Landwirtschaft Hessen, Regierungspräsidium </a:t>
            </a:r>
            <a:r>
              <a:rPr lang="de-DE" sz="1200" b="0" dirty="0" err="1" smtClean="0"/>
              <a:t>Giessen</a:t>
            </a:r>
            <a:r>
              <a:rPr lang="de-DE" sz="1200" b="0" dirty="0" smtClean="0"/>
              <a:t> - Pflanzenschutzdienst Hessen</a:t>
            </a:r>
            <a:endParaRPr lang="de-DE" sz="1200" b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51519" y="910915"/>
          <a:ext cx="6336705" cy="5440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/>
                <a:gridCol w="1296144"/>
                <a:gridCol w="1152128"/>
                <a:gridCol w="1080120"/>
                <a:gridCol w="1080120"/>
              </a:tblGrid>
              <a:tr h="573869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10.05.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22.05.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51-59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01.06.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65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13.06.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739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Kontrolle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0,3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0,6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0,5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67356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1,0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9674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1,0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Folicur</a:t>
                      </a:r>
                      <a:r>
                        <a:rPr lang="de-DE" sz="1200" b="1" dirty="0" smtClean="0"/>
                        <a:t> + </a:t>
                      </a:r>
                      <a:r>
                        <a:rPr lang="de-DE" sz="1200" b="1" dirty="0" err="1" smtClean="0"/>
                        <a:t>Ortiva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0,5 + 0,5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Propulse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1,0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3687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Folicur</a:t>
                      </a:r>
                      <a:r>
                        <a:rPr lang="de-DE" sz="1200" b="1" dirty="0" smtClean="0"/>
                        <a:t> + </a:t>
                      </a:r>
                      <a:r>
                        <a:rPr lang="de-DE" sz="1200" b="1" dirty="0" err="1" smtClean="0"/>
                        <a:t>Ortiva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0,3</a:t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0,5</a:t>
                      </a:r>
                      <a:r>
                        <a:rPr lang="de-DE" sz="1200" b="0" baseline="0" dirty="0" smtClean="0"/>
                        <a:t> + 0,5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40102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Folicur</a:t>
                      </a:r>
                      <a:r>
                        <a:rPr lang="de-DE" sz="1200" b="1" dirty="0" smtClean="0"/>
                        <a:t> + </a:t>
                      </a:r>
                      <a:r>
                        <a:rPr lang="de-DE" sz="1200" b="1" dirty="0" err="1" smtClean="0"/>
                        <a:t>Ortiva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0,5</a:t>
                      </a:r>
                      <a:br>
                        <a:rPr lang="de-DE" sz="1200" b="0" dirty="0" smtClean="0"/>
                      </a:b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0,5 + 0,5</a:t>
                      </a: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91065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Calma</a:t>
                      </a:r>
                      <a:r>
                        <a:rPr lang="de-DE" sz="1200" b="1" dirty="0" smtClean="0"/>
                        <a:t>*;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Folicur</a:t>
                      </a:r>
                      <a:r>
                        <a:rPr lang="de-DE" sz="1200" b="1" baseline="0" dirty="0" smtClean="0"/>
                        <a:t> + </a:t>
                      </a:r>
                      <a:r>
                        <a:rPr lang="de-DE" sz="1200" b="1" baseline="0" dirty="0" err="1" smtClean="0"/>
                        <a:t>Ortiva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0,3</a:t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0,5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0,5 + 0,5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6444208" y="1484784"/>
          <a:ext cx="259228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Wachstumsregler </a:t>
            </a:r>
            <a:r>
              <a:rPr lang="de-DE" sz="2400" dirty="0" smtClean="0">
                <a:latin typeface="+mj-lt"/>
              </a:rPr>
              <a:t>in </a:t>
            </a:r>
            <a:r>
              <a:rPr lang="de-DE" sz="2400" dirty="0" smtClean="0">
                <a:latin typeface="+mj-lt"/>
              </a:rPr>
              <a:t>Ackerbohnen </a:t>
            </a:r>
            <a:r>
              <a:rPr lang="de-DE" sz="2400" dirty="0" smtClean="0">
                <a:latin typeface="+mj-lt"/>
              </a:rPr>
              <a:t>in </a:t>
            </a:r>
            <a:r>
              <a:rPr lang="de-DE" sz="2400" dirty="0" smtClean="0">
                <a:latin typeface="+mj-lt"/>
              </a:rPr>
              <a:t>2017 </a:t>
            </a:r>
            <a:endParaRPr lang="de-DE" sz="2400" dirty="0" smtClean="0">
              <a:latin typeface="+mj-lt"/>
            </a:endParaRP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804248" y="980728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Kontrolle: </a:t>
            </a:r>
            <a:r>
              <a:rPr lang="de-DE" sz="1400" dirty="0" smtClean="0"/>
              <a:t>43,72 </a:t>
            </a:r>
            <a:r>
              <a:rPr lang="de-DE" sz="1400" dirty="0" err="1" smtClean="0"/>
              <a:t>dt</a:t>
            </a:r>
            <a:r>
              <a:rPr lang="de-DE" sz="1400" dirty="0" smtClean="0"/>
              <a:t>/ha, rel. 100</a:t>
            </a:r>
            <a:br>
              <a:rPr lang="de-DE" sz="1400" dirty="0" smtClean="0"/>
            </a:br>
            <a:r>
              <a:rPr lang="de-DE" sz="1400" dirty="0" smtClean="0"/>
              <a:t>SNK: </a:t>
            </a:r>
            <a:r>
              <a:rPr lang="de-DE" sz="1400" dirty="0" smtClean="0"/>
              <a:t>-</a:t>
            </a:r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0" y="6381328"/>
            <a:ext cx="7063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* = </a:t>
            </a:r>
            <a:r>
              <a:rPr lang="de-DE" sz="1000" dirty="0" smtClean="0"/>
              <a:t>keine Indikation</a:t>
            </a:r>
            <a:r>
              <a:rPr lang="de-DE" sz="1000" dirty="0" smtClean="0"/>
              <a:t> </a:t>
            </a:r>
            <a:r>
              <a:rPr lang="de-DE" sz="1000" dirty="0" smtClean="0"/>
              <a:t>in Ackerbohnen;          2 der 4 Wiederholungen  der </a:t>
            </a:r>
            <a:r>
              <a:rPr lang="de-DE" sz="1000" dirty="0" err="1" smtClean="0"/>
              <a:t>letzetn</a:t>
            </a:r>
            <a:r>
              <a:rPr lang="de-DE" sz="1000" dirty="0" smtClean="0"/>
              <a:t> Varianten  fielen </a:t>
            </a:r>
            <a:r>
              <a:rPr lang="de-DE" sz="1000" dirty="0" err="1" smtClean="0"/>
              <a:t>ertraglich</a:t>
            </a:r>
            <a:r>
              <a:rPr lang="de-DE" sz="1000" dirty="0" smtClean="0"/>
              <a:t> stark ab. Ursache Boden ?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259632" y="1772816"/>
            <a:ext cx="67522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Vorfrucht Wintergerste, Aussaat </a:t>
            </a:r>
            <a:r>
              <a:rPr lang="de-DE" dirty="0" smtClean="0"/>
              <a:t>30.03.2017, </a:t>
            </a:r>
            <a:r>
              <a:rPr lang="de-DE" dirty="0" smtClean="0"/>
              <a:t>Sorte </a:t>
            </a:r>
            <a:r>
              <a:rPr lang="de-DE" dirty="0" smtClean="0"/>
              <a:t>Fanfare, 45 </a:t>
            </a:r>
            <a:r>
              <a:rPr lang="de-DE" dirty="0" err="1" smtClean="0"/>
              <a:t>Kö</a:t>
            </a:r>
            <a:r>
              <a:rPr lang="de-DE" dirty="0" smtClean="0"/>
              <a:t>/m², </a:t>
            </a:r>
            <a:br>
              <a:rPr lang="de-DE" dirty="0" smtClean="0"/>
            </a:br>
            <a:r>
              <a:rPr lang="de-DE" dirty="0" err="1" smtClean="0"/>
              <a:t>Nmin</a:t>
            </a:r>
            <a:r>
              <a:rPr lang="de-DE" dirty="0" smtClean="0"/>
              <a:t> </a:t>
            </a:r>
            <a:r>
              <a:rPr lang="de-DE" dirty="0" smtClean="0"/>
              <a:t>27.03.2017</a:t>
            </a:r>
            <a:r>
              <a:rPr lang="de-DE" dirty="0" smtClean="0"/>
              <a:t>: </a:t>
            </a:r>
            <a:r>
              <a:rPr lang="de-DE" dirty="0" smtClean="0"/>
              <a:t>20</a:t>
            </a:r>
            <a:r>
              <a:rPr lang="de-DE" dirty="0" smtClean="0"/>
              <a:t> </a:t>
            </a:r>
            <a:r>
              <a:rPr lang="de-DE" dirty="0" smtClean="0"/>
              <a:t>kg/ha; </a:t>
            </a:r>
            <a:r>
              <a:rPr lang="de-DE" dirty="0" smtClean="0"/>
              <a:t>pH 6,1, P205 18, K20 16, </a:t>
            </a:r>
            <a:r>
              <a:rPr lang="de-DE" dirty="0" err="1" smtClean="0"/>
              <a:t>Mgo</a:t>
            </a:r>
            <a:r>
              <a:rPr lang="de-DE" dirty="0" smtClean="0"/>
              <a:t> 12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03.04.2017 </a:t>
            </a:r>
            <a:r>
              <a:rPr lang="de-DE" dirty="0" err="1" smtClean="0"/>
              <a:t>B</a:t>
            </a:r>
            <a:r>
              <a:rPr lang="de-DE" dirty="0" err="1" smtClean="0"/>
              <a:t>andur</a:t>
            </a:r>
            <a:r>
              <a:rPr lang="de-DE" dirty="0" smtClean="0"/>
              <a:t> 4,0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11.05.2017 </a:t>
            </a:r>
            <a:r>
              <a:rPr lang="de-DE" dirty="0" err="1" smtClean="0"/>
              <a:t>B</a:t>
            </a:r>
            <a:r>
              <a:rPr lang="de-DE" dirty="0" err="1" smtClean="0"/>
              <a:t>asagran</a:t>
            </a:r>
            <a:r>
              <a:rPr lang="de-DE" dirty="0" smtClean="0"/>
              <a:t> 1,0</a:t>
            </a:r>
          </a:p>
          <a:p>
            <a:r>
              <a:rPr lang="de-DE" dirty="0" smtClean="0"/>
              <a:t>23.05.2017 </a:t>
            </a:r>
            <a:r>
              <a:rPr lang="de-DE" dirty="0" smtClean="0"/>
              <a:t>K</a:t>
            </a:r>
            <a:r>
              <a:rPr lang="de-DE" dirty="0" smtClean="0"/>
              <a:t>arate </a:t>
            </a:r>
            <a:r>
              <a:rPr lang="de-DE" dirty="0" err="1" smtClean="0"/>
              <a:t>Zeon</a:t>
            </a:r>
            <a:r>
              <a:rPr lang="de-DE" dirty="0" smtClean="0"/>
              <a:t> 0,075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Wachstumsregler </a:t>
            </a:r>
            <a:r>
              <a:rPr lang="de-DE" sz="2400" dirty="0" smtClean="0">
                <a:latin typeface="+mj-lt"/>
              </a:rPr>
              <a:t>in </a:t>
            </a:r>
            <a:r>
              <a:rPr lang="de-DE" sz="2400" dirty="0" smtClean="0">
                <a:latin typeface="+mj-lt"/>
              </a:rPr>
              <a:t>Ackerbohnen </a:t>
            </a:r>
            <a:r>
              <a:rPr lang="de-DE" sz="2400" dirty="0" smtClean="0">
                <a:latin typeface="+mj-lt"/>
              </a:rPr>
              <a:t>in </a:t>
            </a:r>
            <a:r>
              <a:rPr lang="de-DE" sz="2400" dirty="0" smtClean="0">
                <a:latin typeface="+mj-lt"/>
              </a:rPr>
              <a:t>2017 </a:t>
            </a:r>
            <a:endParaRPr lang="de-DE" sz="2400" dirty="0" smtClean="0">
              <a:latin typeface="+mj-lt"/>
            </a:endParaRP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Bildschirmpräsentation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3_Larissa-Design</vt:lpstr>
      <vt:lpstr>6_Larissa-Design</vt:lpstr>
      <vt:lpstr>5_Larissa-Design</vt:lpstr>
      <vt:lpstr>4_Larissa-Design</vt:lpstr>
      <vt:lpstr>2_Larissa-Design</vt:lpstr>
      <vt:lpstr>Benutzerdefiniertes Design</vt:lpstr>
      <vt:lpstr>Folie 1</vt:lpstr>
      <vt:lpstr>Folie 2</vt:lpstr>
    </vt:vector>
  </TitlesOfParts>
  <Company>HZD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cramere</dc:creator>
  <cp:lastModifiedBy>cramere</cp:lastModifiedBy>
  <cp:revision>148</cp:revision>
  <dcterms:created xsi:type="dcterms:W3CDTF">2011-12-08T09:34:02Z</dcterms:created>
  <dcterms:modified xsi:type="dcterms:W3CDTF">2017-09-14T11:39:15Z</dcterms:modified>
</cp:coreProperties>
</file>